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3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32FE8-8258-4AA7-95ED-60101B4CAC10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356D1-9F80-494B-9A4A-5779A68B9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55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10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45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165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94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35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40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31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76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669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66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836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22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o 30"/>
          <p:cNvGrpSpPr/>
          <p:nvPr/>
        </p:nvGrpSpPr>
        <p:grpSpPr>
          <a:xfrm>
            <a:off x="3903370" y="328699"/>
            <a:ext cx="4229876" cy="855827"/>
            <a:chOff x="7820286" y="994753"/>
            <a:chExt cx="5221935" cy="855827"/>
          </a:xfrm>
        </p:grpSpPr>
        <p:sp>
          <p:nvSpPr>
            <p:cNvPr id="32" name="Rectángulo 31"/>
            <p:cNvSpPr/>
            <p:nvPr/>
          </p:nvSpPr>
          <p:spPr>
            <a:xfrm>
              <a:off x="7820286" y="994753"/>
              <a:ext cx="522193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  <a:r>
                <a:rPr lang="es-MX" sz="1200" b="1" dirty="0">
                  <a:solidFill>
                    <a:srgbClr val="7030A0"/>
                  </a:solidFill>
                </a:rPr>
                <a:t>30 de septiembre de 2024</a:t>
              </a:r>
            </a:p>
          </p:txBody>
        </p:sp>
        <p:sp>
          <p:nvSpPr>
            <p:cNvPr id="33" name="Rectángulo 32"/>
            <p:cNvSpPr/>
            <p:nvPr/>
          </p:nvSpPr>
          <p:spPr>
            <a:xfrm>
              <a:off x="7833968" y="1204249"/>
              <a:ext cx="395180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b="1" dirty="0">
                  <a:solidFill>
                    <a:schemeClr val="bg1">
                      <a:lumMod val="50000"/>
                    </a:schemeClr>
                  </a:solidFill>
                </a:rPr>
                <a:t>Responsable de generar la información: </a:t>
              </a:r>
            </a:p>
            <a:p>
              <a:r>
                <a:rPr lang="es-MX" sz="1200" b="1" dirty="0">
                  <a:solidFill>
                    <a:srgbClr val="0070C0"/>
                  </a:solidFill>
                </a:rPr>
                <a:t>Unidad Técnica de Fiscalización</a:t>
              </a:r>
            </a:p>
            <a:p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2" name="Rectángulo 41"/>
          <p:cNvSpPr/>
          <p:nvPr/>
        </p:nvSpPr>
        <p:spPr>
          <a:xfrm>
            <a:off x="0" y="427839"/>
            <a:ext cx="3914539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8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Auditorías concluidas a los partidos políticos.</a:t>
            </a:r>
            <a:endParaRPr lang="es-MX" sz="20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94221" y="2149880"/>
            <a:ext cx="7495309" cy="327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Según los establece el artículo 41, base V, apartado B, inciso a), numeral 6 de la Constitución Política de los Estados Unidos Mexicanos, es facultad del </a:t>
            </a:r>
            <a:r>
              <a:rPr lang="es-MX" altLang="es-MX" sz="2000" dirty="0">
                <a:solidFill>
                  <a:schemeClr val="bg2">
                    <a:lumMod val="25000"/>
                  </a:schemeClr>
                </a:solidFill>
              </a:rPr>
              <a:t>Consejo General del </a:t>
            </a:r>
            <a:r>
              <a:rPr lang="es-MX" altLang="es-MX" sz="2000" b="1" dirty="0">
                <a:solidFill>
                  <a:schemeClr val="bg2">
                    <a:lumMod val="25000"/>
                  </a:schemeClr>
                </a:solidFill>
              </a:rPr>
              <a:t>Instituto Nacional Electoral </a:t>
            </a:r>
            <a:r>
              <a:rPr lang="es-MX" altLang="es-MX" sz="2000" dirty="0">
                <a:solidFill>
                  <a:schemeClr val="bg2">
                    <a:lumMod val="25000"/>
                  </a:schemeClr>
                </a:solidFill>
              </a:rPr>
              <a:t>la fiscalización de las finanzas de los partidos políticos relativas a los procesos electorales federales y locales, así como de las campañas de los candidatos</a:t>
            </a: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. Por lo tanto, el mencionado órgano electoral, es el responsable de practicar auditorías a los partidos políticos. 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4578755" y="1728327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MX" sz="3200" dirty="0">
              <a:solidFill>
                <a:srgbClr val="7C3F99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0118BC0-78E8-415C-BB44-B82D37FF9148}"/>
              </a:ext>
            </a:extLst>
          </p:cNvPr>
          <p:cNvSpPr/>
          <p:nvPr/>
        </p:nvSpPr>
        <p:spPr>
          <a:xfrm>
            <a:off x="8977745" y="3768435"/>
            <a:ext cx="2582031" cy="224443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Rounded MT Bold" panose="020F0704030504030204" pitchFamily="34" charset="0"/>
              </a:rPr>
              <a:t>Artículo 31, fracción XI.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65E257F-3EF5-44A8-922B-B8B402A314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290" y="543358"/>
            <a:ext cx="2362161" cy="813854"/>
          </a:xfrm>
          <a:prstGeom prst="rect">
            <a:avLst/>
          </a:prstGeom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6C39151B-50A5-459C-ACCD-DA0DC83934E6}"/>
              </a:ext>
            </a:extLst>
          </p:cNvPr>
          <p:cNvSpPr/>
          <p:nvPr/>
        </p:nvSpPr>
        <p:spPr>
          <a:xfrm>
            <a:off x="1946103" y="1456439"/>
            <a:ext cx="3914539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2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Nota informativa</a:t>
            </a:r>
            <a:endParaRPr lang="es-MX" sz="28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5120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122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IEC_FISCALIZACION</cp:lastModifiedBy>
  <cp:revision>143</cp:revision>
  <cp:lastPrinted>2016-02-08T17:12:47Z</cp:lastPrinted>
  <dcterms:created xsi:type="dcterms:W3CDTF">2016-01-18T17:46:42Z</dcterms:created>
  <dcterms:modified xsi:type="dcterms:W3CDTF">2024-09-25T17:08:41Z</dcterms:modified>
</cp:coreProperties>
</file>